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0" r:id="rId1"/>
  </p:sldMasterIdLst>
  <p:sldIdLst>
    <p:sldId id="256" r:id="rId2"/>
    <p:sldId id="257" r:id="rId3"/>
    <p:sldId id="30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80" r:id="rId13"/>
    <p:sldId id="281" r:id="rId14"/>
    <p:sldId id="268" r:id="rId15"/>
    <p:sldId id="269" r:id="rId16"/>
    <p:sldId id="303" r:id="rId17"/>
    <p:sldId id="270" r:id="rId18"/>
    <p:sldId id="272" r:id="rId19"/>
    <p:sldId id="282" r:id="rId20"/>
    <p:sldId id="283" r:id="rId21"/>
    <p:sldId id="271" r:id="rId22"/>
    <p:sldId id="285" r:id="rId23"/>
    <p:sldId id="284" r:id="rId24"/>
    <p:sldId id="278" r:id="rId25"/>
    <p:sldId id="286" r:id="rId26"/>
    <p:sldId id="287" r:id="rId27"/>
    <p:sldId id="276" r:id="rId28"/>
    <p:sldId id="288" r:id="rId29"/>
    <p:sldId id="289" r:id="rId30"/>
    <p:sldId id="290" r:id="rId31"/>
    <p:sldId id="300" r:id="rId32"/>
    <p:sldId id="301" r:id="rId33"/>
    <p:sldId id="302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306" r:id="rId42"/>
    <p:sldId id="297" r:id="rId43"/>
    <p:sldId id="30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437" autoAdjust="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/>
              <a:pPr/>
              <a:t>‹#›</a:t>
            </a:fld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EDE0866-BD75-AD45-BA70-30BA923531AC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284135B-6002-3D45-8688-639C74973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Cumulative Final Exams and Pop </a:t>
            </a:r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543054"/>
          </a:xfrm>
        </p:spPr>
        <p:txBody>
          <a:bodyPr/>
          <a:lstStyle/>
          <a:p>
            <a:r>
              <a:rPr lang="en-US" dirty="0" smtClean="0"/>
              <a:t>Practical Ways to Integrate Repeated Testing into Courses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1427" y="4315790"/>
            <a:ext cx="314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Maya M. </a:t>
            </a:r>
            <a:r>
              <a:rPr lang="en-US" dirty="0" err="1" smtClean="0"/>
              <a:t>Khanna</a:t>
            </a:r>
            <a:endParaRPr lang="en-US" dirty="0" smtClean="0"/>
          </a:p>
        </p:txBody>
      </p:sp>
      <p:pic>
        <p:nvPicPr>
          <p:cNvPr id="5" name="Picture 4" descr="Creighton 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545" y="5786213"/>
            <a:ext cx="1807743" cy="602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SoTL Study – Balch (1998)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61036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Does taking practice exams help improve final exam performance?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Compare 3 groups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Practice group - Complete a practice exam with questions about material that will appear on final exam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Self-grade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See what score would have been on exam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Review group - Receive same practice exam, but with answers already indicated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Group receiving no practice or review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All groups take cumulative final one week later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Practice Group outperforms Review Group, both outperform the no practice/review group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Why the advantage?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Level of useful feedback?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Something about being tested on material that improves memory over just studying?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Landrum (2007)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Do students retain more information from frequent quizzes as opposed to a handful of large unit exams?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Gave students a weekly quiz over one chapter.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</a:t>
            </a:r>
            <a:r>
              <a:rPr lang="en-US" sz="2000" dirty="0" smtClean="0"/>
              <a:t> could view his/her graded </a:t>
            </a:r>
            <a:r>
              <a:rPr lang="en-US" sz="2000" dirty="0"/>
              <a:t>quiz with correct answers.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Took a cumulative final in which</a:t>
            </a:r>
            <a:r>
              <a:rPr lang="en-US" sz="2000" dirty="0" smtClean="0"/>
              <a:t> questions </a:t>
            </a:r>
            <a:r>
              <a:rPr lang="en-US" sz="2000" dirty="0"/>
              <a:t>were drawn from quizzes.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Students performed better on the cumulative final than on the weekly quizzes.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Suggests that repeated testing may enhance performance, but needs a real control for this </a:t>
            </a:r>
            <a:r>
              <a:rPr lang="en-US" sz="2400" dirty="0" smtClean="0"/>
              <a:t>conclusion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What would happen with no quizzes?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would happen if the same content, but not the same questions appeared on the final exam?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7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726248"/>
            <a:ext cx="7888288" cy="48980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Compared two sections of Intro. Psych.</a:t>
            </a:r>
          </a:p>
          <a:p>
            <a:pPr lvl="1"/>
            <a:r>
              <a:rPr lang="en-US" dirty="0" smtClean="0"/>
              <a:t>Non-cumulative exams section- normal section exams</a:t>
            </a:r>
          </a:p>
          <a:p>
            <a:pPr lvl="1"/>
            <a:r>
              <a:rPr lang="en-US" dirty="0" smtClean="0"/>
              <a:t>Cumulative exams section - exams 2 &amp; 3 included a cumulative section</a:t>
            </a:r>
          </a:p>
          <a:p>
            <a:pPr lvl="1"/>
            <a:r>
              <a:rPr lang="en-US" dirty="0" smtClean="0"/>
              <a:t>All completed a final with a cumulative section</a:t>
            </a:r>
          </a:p>
          <a:p>
            <a:pPr lvl="1"/>
            <a:r>
              <a:rPr lang="en-US" dirty="0" smtClean="0"/>
              <a:t>Compared scores on the cumulative part of final and on follow-up test two months later.</a:t>
            </a:r>
          </a:p>
          <a:p>
            <a:r>
              <a:rPr lang="en-US" dirty="0" smtClean="0"/>
              <a:t>Students in cumulative section did better than did students in non-cumulative section on cumulative final (79.92 vs. 77, respectively).</a:t>
            </a:r>
          </a:p>
          <a:p>
            <a:r>
              <a:rPr lang="en-US" dirty="0" smtClean="0"/>
              <a:t>Also compared high and low performers (based on Exam 1 performance) –high scorers did better than low scorers (83.80 vs. 73.35), no interaction of type of student and course section.</a:t>
            </a:r>
          </a:p>
          <a:p>
            <a:r>
              <a:rPr lang="en-US" dirty="0" smtClean="0"/>
              <a:t>Follow-up test – Main effect of student type, no main effect of section type, but an interaction between type of student and section type. </a:t>
            </a:r>
          </a:p>
          <a:p>
            <a:pPr lvl="1"/>
            <a:r>
              <a:rPr lang="en-US" dirty="0" smtClean="0"/>
              <a:t>The low-scorers benefitted from taking cumulative tests relatively more than did high scorers.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Effect in Memory Research</a:t>
            </a:r>
          </a:p>
          <a:p>
            <a:r>
              <a:rPr lang="en-US" dirty="0" smtClean="0"/>
              <a:t>Quite the research area </a:t>
            </a:r>
            <a:r>
              <a:rPr lang="en-US" i="1" dirty="0" smtClean="0"/>
              <a:t>du jour – </a:t>
            </a:r>
            <a:r>
              <a:rPr lang="en-US" dirty="0" smtClean="0"/>
              <a:t>This is great news!</a:t>
            </a:r>
          </a:p>
          <a:p>
            <a:r>
              <a:rPr lang="en-US" dirty="0" smtClean="0"/>
              <a:t>I’ll highlight two such studies</a:t>
            </a:r>
          </a:p>
          <a:p>
            <a:pPr lvl="1"/>
            <a:r>
              <a:rPr lang="en-US" dirty="0" err="1" smtClean="0"/>
              <a:t>Roediger</a:t>
            </a:r>
            <a:r>
              <a:rPr lang="en-US" dirty="0" smtClean="0"/>
              <a:t> &amp; </a:t>
            </a:r>
            <a:r>
              <a:rPr lang="en-US" dirty="0" err="1" smtClean="0"/>
              <a:t>Karpicke</a:t>
            </a:r>
            <a:r>
              <a:rPr lang="en-US" dirty="0" smtClean="0"/>
              <a:t> (2006) </a:t>
            </a:r>
          </a:p>
          <a:p>
            <a:pPr lvl="1"/>
            <a:r>
              <a:rPr lang="en-US" dirty="0" err="1" smtClean="0"/>
              <a:t>Szpunar</a:t>
            </a:r>
            <a:r>
              <a:rPr lang="en-US" dirty="0" smtClean="0"/>
              <a:t>, McDermott &amp; </a:t>
            </a:r>
            <a:r>
              <a:rPr lang="en-US" dirty="0" err="1" smtClean="0"/>
              <a:t>Roediger</a:t>
            </a:r>
            <a:r>
              <a:rPr lang="en-US" dirty="0" smtClean="0"/>
              <a:t> (2007)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Roediger &amp; Karpicke (2006)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Evidence that testing improves long-term memory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Experiment 1 – Participants read a prose passage</a:t>
            </a:r>
            <a:r>
              <a:rPr lang="en-US" sz="2400" dirty="0" smtClean="0"/>
              <a:t> and </a:t>
            </a:r>
            <a:r>
              <a:rPr lang="en-US" sz="2400" dirty="0"/>
              <a:t>take a test on the passage at a later time.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During the intervening time, participants were divided into two groups.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Group 1 - Studied material from passage again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Group 2 – Took a test on material from passage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Group that took test on passage (didn’t get extra study time) performed better on final test 2+ days later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Szpunar, McDermott &amp; Roediger (2007).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Expectation of a cumulative final enhances long-term retention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4 groups – all learned lists of </a:t>
            </a:r>
            <a:r>
              <a:rPr lang="en-US" sz="2000" dirty="0" smtClean="0"/>
              <a:t>words. Varied whether </a:t>
            </a:r>
            <a:r>
              <a:rPr lang="en-US" sz="2000" dirty="0"/>
              <a:t>or not tested prior to final test and whether they were aware of cumulative final coming up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Aware – tested initially and aware of final test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Untested–Aware – knew about final test, but did not receive initial test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Unaware – initially tested but unaware of final test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Unaware–Cue – initially tested, unaware of final test and explicitly told to forget material after initial test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Best performance from Aware group, good performance from the unaware groups (note both received prev. test), worst from the untested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Short- and Long-Term Effects of Cumulative Finals on Student Learning </a:t>
            </a:r>
            <a:r>
              <a:rPr lang="en-US" sz="1778" dirty="0" smtClean="0"/>
              <a:t>(Khanna et al., </a:t>
            </a:r>
            <a:r>
              <a:rPr lang="en-US" sz="1778" dirty="0" err="1" smtClean="0"/>
              <a:t>ToP</a:t>
            </a:r>
            <a:r>
              <a:rPr lang="en-US" sz="1778" dirty="0" smtClean="0"/>
              <a:t>, 2013)</a:t>
            </a:r>
            <a:endParaRPr lang="en-US" sz="1778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Background and Motivation</a:t>
            </a:r>
          </a:p>
          <a:p>
            <a:r>
              <a:rPr lang="en-US" dirty="0" smtClean="0"/>
              <a:t>Psychology </a:t>
            </a:r>
            <a:r>
              <a:rPr lang="en-US" dirty="0"/>
              <a:t>Department content exams</a:t>
            </a:r>
          </a:p>
          <a:p>
            <a:r>
              <a:rPr lang="en-US" dirty="0"/>
              <a:t>Noticed differences in content exam post-tests between classes that did and did not include cumulative finals</a:t>
            </a:r>
          </a:p>
          <a:p>
            <a:r>
              <a:rPr lang="en-US" dirty="0"/>
              <a:t>Does having a cumulative final impact retention of course material?</a:t>
            </a:r>
          </a:p>
          <a:p>
            <a:pPr lvl="1"/>
            <a:r>
              <a:rPr lang="en-US" dirty="0"/>
              <a:t>Short-</a:t>
            </a:r>
            <a:r>
              <a:rPr lang="en-US" dirty="0" smtClean="0"/>
              <a:t>term – Experiment 1</a:t>
            </a:r>
          </a:p>
          <a:p>
            <a:pPr lvl="1"/>
            <a:r>
              <a:rPr lang="en-US" dirty="0"/>
              <a:t>Long-</a:t>
            </a:r>
            <a:r>
              <a:rPr lang="en-US" dirty="0" smtClean="0"/>
              <a:t>term – Experiment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016" y="1330736"/>
            <a:ext cx="1519106" cy="1971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We noticed a relationship between post-test performance on content exam and presence of cumulative final.</a:t>
            </a:r>
          </a:p>
          <a:p>
            <a:r>
              <a:rPr lang="en-US" sz="2400"/>
              <a:t>Wanted to more formally assess this in 2 ways</a:t>
            </a:r>
          </a:p>
          <a:p>
            <a:pPr lvl="1"/>
            <a:r>
              <a:rPr lang="en-US" sz="2000"/>
              <a:t>First, wanted to see if there were differences in post-test content exam scores between courses that did and did not have cumulative finals.</a:t>
            </a:r>
          </a:p>
          <a:p>
            <a:pPr lvl="1"/>
            <a:r>
              <a:rPr lang="en-US" sz="2000"/>
              <a:t>Second, wanted to see if there was a difference in long-term retention between courses with and without cumulative finals.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Based on</a:t>
            </a:r>
            <a:r>
              <a:rPr lang="en-US" sz="2400" dirty="0" smtClean="0"/>
              <a:t> Fall 2007 – Spring 2008 data.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Compared aggregate data from course sections – not individual students.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Examined 2 factors: Final exam format and course level (upper vs. Intro).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13 sections of introductory psychology (10 noncumulative, 3 cumulative)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25 sections of upper division courses (10 noncumulative, 15 cumulative)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en-US" dirty="0" smtClean="0"/>
              <a:t> – Experiment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Performed a 2 (exam format) </a:t>
            </a:r>
            <a:r>
              <a:rPr lang="en-US" dirty="0" err="1" smtClean="0"/>
              <a:t>x</a:t>
            </a:r>
            <a:r>
              <a:rPr lang="en-US" dirty="0" smtClean="0"/>
              <a:t> 2(course level) ANOVA using average content exam post-test scores.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 interaction of exam type and course level (F&lt;1).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Main effect of exam type, </a:t>
            </a:r>
            <a:r>
              <a:rPr lang="en-US" i="1" dirty="0" smtClean="0"/>
              <a:t>F</a:t>
            </a:r>
            <a:r>
              <a:rPr lang="en-US" dirty="0" smtClean="0"/>
              <a:t>(1,34) = 14.63, </a:t>
            </a:r>
            <a:r>
              <a:rPr lang="en-US" i="1" dirty="0" err="1" smtClean="0"/>
              <a:t>p</a:t>
            </a:r>
            <a:r>
              <a:rPr lang="en-US" dirty="0" smtClean="0"/>
              <a:t>&lt;.05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Classes with cumulative finals had higher average post-test scores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Cumulative final average = 81.22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cumulative final average = 68.6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Main effect of course level, </a:t>
            </a:r>
            <a:r>
              <a:rPr lang="en-US" i="1" dirty="0" smtClean="0"/>
              <a:t>F</a:t>
            </a:r>
            <a:r>
              <a:rPr lang="en-US" dirty="0" smtClean="0"/>
              <a:t>(1,34) =5.71, </a:t>
            </a:r>
            <a:r>
              <a:rPr lang="en-US" i="1" dirty="0" err="1" smtClean="0"/>
              <a:t>p</a:t>
            </a:r>
            <a:r>
              <a:rPr lang="en-US" dirty="0" smtClean="0"/>
              <a:t>&lt;.05.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Upper division courses had higher average scores than did intro sections (76.35 and 70.15, respectively). 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Effect</a:t>
            </a:r>
          </a:p>
          <a:p>
            <a:r>
              <a:rPr lang="en-US" dirty="0" smtClean="0"/>
              <a:t>Forcing Retrieval </a:t>
            </a:r>
          </a:p>
          <a:p>
            <a:r>
              <a:rPr lang="en-US" dirty="0" smtClean="0"/>
              <a:t>Cumulative Final Exams	</a:t>
            </a:r>
          </a:p>
          <a:p>
            <a:r>
              <a:rPr lang="en-US" dirty="0" smtClean="0"/>
              <a:t>Pop Quizzes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advantage of cumulative exams persist for some time after course completion?</a:t>
            </a:r>
          </a:p>
          <a:p>
            <a:r>
              <a:rPr lang="en-US" dirty="0" smtClean="0"/>
              <a:t>Contact students well after the end of the semester and ask them to complete the content exam, again. </a:t>
            </a:r>
          </a:p>
          <a:p>
            <a:r>
              <a:rPr lang="en-US" dirty="0" smtClean="0"/>
              <a:t>Do those students who completed sections of course with cumulative finals retain more course-related information than students completing non-cumulative finals?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2 “Long-term” </a:t>
            </a:r>
            <a:r>
              <a:rPr lang="en-US" dirty="0"/>
              <a:t>follow-up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Created an online study</a:t>
            </a:r>
          </a:p>
          <a:p>
            <a:r>
              <a:rPr lang="en-US" dirty="0"/>
              <a:t>Contacted students in classes with and without cumulative finals from Fall </a:t>
            </a:r>
            <a:r>
              <a:rPr lang="en-US" dirty="0" smtClean="0"/>
              <a:t>2008 – Spring 2010. There were 4 data collection cycles – one after the end of each semester.</a:t>
            </a:r>
          </a:p>
          <a:p>
            <a:pPr lvl="1"/>
            <a:r>
              <a:rPr lang="en-US" dirty="0" smtClean="0"/>
              <a:t>Online exams completed 1 to 18 months after course completion.</a:t>
            </a:r>
          </a:p>
          <a:p>
            <a:r>
              <a:rPr lang="en-US" dirty="0"/>
              <a:t>After participants granted their informed consent, completed an online test</a:t>
            </a:r>
          </a:p>
          <a:p>
            <a:r>
              <a:rPr lang="en-US" dirty="0"/>
              <a:t>Online test was a copy of our department content exam for their </a:t>
            </a:r>
            <a:r>
              <a:rPr lang="en-US" dirty="0" smtClean="0"/>
              <a:t>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Submitted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450 online tests received, 446 included in analyses (some not included due to missing data)</a:t>
            </a:r>
          </a:p>
          <a:p>
            <a:r>
              <a:rPr lang="en-US" dirty="0" smtClean="0"/>
              <a:t>335 for Introductory Psychology, 115 for Upper Division courses.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 2: Data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2539792"/>
          <a:ext cx="7247888" cy="232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469072"/>
                <a:gridCol w="1469072"/>
                <a:gridCol w="1469072"/>
                <a:gridCol w="146907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Data Collection Phase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Fall 2008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Spring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Fall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Spring 2010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Summer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Winter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Summer 2010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solidFill>
                      <a:srgbClr val="3366FF">
                        <a:alpha val="1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8918" y="2170460"/>
            <a:ext cx="3318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Semester of Course Completion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2: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Did students completing cumulative finals retain more information than students with noncumulative finals? </a:t>
            </a:r>
          </a:p>
          <a:p>
            <a:pPr marL="457200" indent="-457200">
              <a:buAutoNum type="arabicPeriod"/>
            </a:pPr>
            <a:r>
              <a:rPr lang="en-US" dirty="0" smtClean="0"/>
              <a:t>If there is a cumulative final advantage, does this persist over time?</a:t>
            </a:r>
          </a:p>
          <a:p>
            <a:pPr marL="457200" indent="-457200">
              <a:buAutoNum type="arabicPeriod"/>
            </a:pPr>
            <a:r>
              <a:rPr lang="en-US" dirty="0" smtClean="0"/>
              <a:t>Did the upper division and introductory psychology students respond to cumulative final exams in the same way? </a:t>
            </a:r>
          </a:p>
        </p:txBody>
      </p:sp>
      <p:pic>
        <p:nvPicPr>
          <p:cNvPr id="4" name="Picture 3" descr="Kidtes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411" y="244158"/>
            <a:ext cx="1946641" cy="1622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 2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Performed a 2 (exam format) </a:t>
            </a:r>
            <a:r>
              <a:rPr lang="en-US" dirty="0" err="1" smtClean="0"/>
              <a:t>x</a:t>
            </a:r>
            <a:r>
              <a:rPr lang="en-US" dirty="0" smtClean="0"/>
              <a:t> 2(course level) ANCOVA with time lag as a covariate. </a:t>
            </a:r>
          </a:p>
          <a:p>
            <a:r>
              <a:rPr lang="en-US" dirty="0" smtClean="0"/>
              <a:t>Main effect of exam format, </a:t>
            </a:r>
            <a:r>
              <a:rPr lang="en-US" i="1" dirty="0" smtClean="0"/>
              <a:t>F</a:t>
            </a:r>
            <a:r>
              <a:rPr lang="en-US" dirty="0" smtClean="0"/>
              <a:t>(1,441) = 4.17, </a:t>
            </a:r>
            <a:r>
              <a:rPr lang="en-US" i="1" dirty="0" err="1" smtClean="0"/>
              <a:t>p</a:t>
            </a:r>
            <a:r>
              <a:rPr lang="en-US" dirty="0" smtClean="0"/>
              <a:t>&lt;.05. students in courses with cumulative finals outperformed students in courses with noncumulative finals.</a:t>
            </a:r>
          </a:p>
          <a:p>
            <a:r>
              <a:rPr lang="en-US" dirty="0" smtClean="0"/>
              <a:t>Main Effect of course level,</a:t>
            </a:r>
            <a:r>
              <a:rPr lang="en-US" i="1" dirty="0" smtClean="0"/>
              <a:t> F</a:t>
            </a:r>
            <a:r>
              <a:rPr lang="en-US" dirty="0" smtClean="0"/>
              <a:t>(1,441) = 69.59, </a:t>
            </a:r>
            <a:r>
              <a:rPr lang="en-US" i="1" dirty="0" err="1" smtClean="0"/>
              <a:t>p</a:t>
            </a:r>
            <a:r>
              <a:rPr lang="en-US" dirty="0" smtClean="0"/>
              <a:t>&lt;.001. Students in upper division courses outperformed students in Introductory Psychology.</a:t>
            </a:r>
          </a:p>
          <a:p>
            <a:r>
              <a:rPr lang="en-US" dirty="0" smtClean="0"/>
              <a:t>Also an effect of time lag, </a:t>
            </a:r>
            <a:r>
              <a:rPr lang="en-US" i="1" dirty="0" smtClean="0"/>
              <a:t>F</a:t>
            </a:r>
            <a:r>
              <a:rPr lang="en-US" dirty="0" smtClean="0"/>
              <a:t>(1,441) = 13.06, </a:t>
            </a:r>
            <a:r>
              <a:rPr lang="en-US" i="1" dirty="0" err="1" smtClean="0"/>
              <a:t>p</a:t>
            </a:r>
            <a:r>
              <a:rPr lang="en-US" dirty="0" smtClean="0"/>
              <a:t>&lt;.001. As the time between course completion and survey submission increased, the survey scores decreased.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 2 results,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there was no interaction between course level and exam format, we performed additional planned analyses separately for intro and upper division students</a:t>
            </a:r>
          </a:p>
          <a:p>
            <a:r>
              <a:rPr lang="en-US" dirty="0" smtClean="0"/>
              <a:t>Intro students showed clear effects of exam format, </a:t>
            </a:r>
            <a:r>
              <a:rPr lang="en-US" i="1" dirty="0" smtClean="0"/>
              <a:t>F</a:t>
            </a:r>
            <a:r>
              <a:rPr lang="en-US" dirty="0" smtClean="0"/>
              <a:t>(1, 328) = 7.43, </a:t>
            </a:r>
            <a:r>
              <a:rPr lang="en-US" i="1" dirty="0" err="1" smtClean="0"/>
              <a:t>p</a:t>
            </a:r>
            <a:r>
              <a:rPr lang="en-US" dirty="0" smtClean="0"/>
              <a:t>&lt;.001, and time lag, </a:t>
            </a:r>
            <a:r>
              <a:rPr lang="en-US" i="1" dirty="0" smtClean="0"/>
              <a:t>F</a:t>
            </a:r>
            <a:r>
              <a:rPr lang="en-US" dirty="0" smtClean="0"/>
              <a:t>(1, 328) = 13.45, </a:t>
            </a:r>
            <a:r>
              <a:rPr lang="en-US" i="1" dirty="0" err="1" smtClean="0"/>
              <a:t>p</a:t>
            </a:r>
            <a:r>
              <a:rPr lang="en-US" dirty="0" smtClean="0"/>
              <a:t>&lt;.001.</a:t>
            </a:r>
          </a:p>
          <a:p>
            <a:r>
              <a:rPr lang="en-US" dirty="0" smtClean="0"/>
              <a:t>Upper division students did not show effects for either exam format or for time lag (</a:t>
            </a:r>
            <a:r>
              <a:rPr lang="en-US" i="1" dirty="0" smtClean="0"/>
              <a:t>Fs</a:t>
            </a:r>
            <a:r>
              <a:rPr lang="en-US" dirty="0" smtClean="0"/>
              <a:t> &lt; 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Cumulative Final Exams Conclusions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Results indicate that students receiving a cumulative final have greater short- and long-term retention of course-material than do students not receiving a cumulative </a:t>
            </a:r>
            <a:r>
              <a:rPr lang="en-US" dirty="0" smtClean="0"/>
              <a:t>final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especially was the case for Intro students. </a:t>
            </a:r>
          </a:p>
          <a:p>
            <a:pPr>
              <a:lnSpc>
                <a:spcPct val="90000"/>
              </a:lnSpc>
            </a:pPr>
            <a:r>
              <a:rPr lang="en-US" dirty="0"/>
              <a:t>Provides practical support for</a:t>
            </a:r>
            <a:r>
              <a:rPr lang="en-US" dirty="0" smtClean="0"/>
              <a:t> the testing effect.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our work on cumulative finals we found support for the testing effect. </a:t>
            </a:r>
          </a:p>
          <a:p>
            <a:r>
              <a:rPr lang="en-US" dirty="0" smtClean="0"/>
              <a:t>Active retrieval of material appears to increase long-term retention.</a:t>
            </a:r>
          </a:p>
          <a:p>
            <a:r>
              <a:rPr lang="en-US" dirty="0" smtClean="0"/>
              <a:t>Quizzing is another method of encouraging retrieval of course material.</a:t>
            </a:r>
          </a:p>
          <a:p>
            <a:r>
              <a:rPr lang="en-US" dirty="0" smtClean="0"/>
              <a:t>Memory researchers have started to examine the effectiveness of quizzing in class-settings </a:t>
            </a:r>
            <a:r>
              <a:rPr lang="en-US" sz="1730" dirty="0" smtClean="0"/>
              <a:t>(e.g., McDaniel, Wildman, &amp; Anderson, 2012; </a:t>
            </a:r>
            <a:r>
              <a:rPr lang="en-US" sz="1730" dirty="0" err="1" smtClean="0"/>
              <a:t>Roediger</a:t>
            </a:r>
            <a:r>
              <a:rPr lang="en-US" sz="1730" dirty="0" smtClean="0"/>
              <a:t>, </a:t>
            </a:r>
            <a:r>
              <a:rPr lang="en-US" sz="1730" dirty="0" err="1" smtClean="0"/>
              <a:t>Agarwal</a:t>
            </a:r>
            <a:r>
              <a:rPr lang="en-US" sz="1730" dirty="0" smtClean="0"/>
              <a:t>, McDaniel, &amp; McDermott, 2011; McDaniel, </a:t>
            </a:r>
            <a:r>
              <a:rPr lang="en-US" sz="1730" dirty="0" err="1" smtClean="0"/>
              <a:t>Agarwal</a:t>
            </a:r>
            <a:r>
              <a:rPr lang="en-US" sz="1730" dirty="0" smtClean="0"/>
              <a:t>, </a:t>
            </a:r>
            <a:r>
              <a:rPr lang="en-US" sz="1730" dirty="0" err="1" smtClean="0"/>
              <a:t>Huelser</a:t>
            </a:r>
            <a:r>
              <a:rPr lang="en-US" sz="1730" dirty="0" smtClean="0"/>
              <a:t>, McDermott, &amp; </a:t>
            </a:r>
            <a:r>
              <a:rPr lang="en-US" sz="1730" dirty="0" err="1" smtClean="0"/>
              <a:t>Roediger</a:t>
            </a:r>
            <a:r>
              <a:rPr lang="en-US" sz="1730" dirty="0" smtClean="0"/>
              <a:t>, 2011).</a:t>
            </a:r>
            <a:endParaRPr lang="en-US" sz="173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Pop-Quizzing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students feel about pop-quizzes?</a:t>
            </a:r>
          </a:p>
          <a:p>
            <a:r>
              <a:rPr lang="en-US" dirty="0" smtClean="0"/>
              <a:t>Why should we use them? Why should we not use them?</a:t>
            </a:r>
          </a:p>
          <a:p>
            <a:r>
              <a:rPr lang="en-US" dirty="0" smtClean="0"/>
              <a:t>Is there a way to get the benefits of pop quizzes while having the students not hate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309" y="4577234"/>
            <a:ext cx="1955800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teachers, we should want students to learn and retain what we are teaching them. </a:t>
            </a:r>
          </a:p>
          <a:p>
            <a:pPr marL="0" indent="0">
              <a:buNone/>
            </a:pPr>
            <a:r>
              <a:rPr lang="en-US" dirty="0" smtClean="0"/>
              <a:t>Pedagogical and memory research address the same questions.</a:t>
            </a:r>
            <a:endParaRPr lang="en-US" dirty="0"/>
          </a:p>
        </p:txBody>
      </p:sp>
      <p:pic>
        <p:nvPicPr>
          <p:cNvPr id="4" name="Picture 3" descr="Scared Tes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314" y="4019794"/>
            <a:ext cx="1985014" cy="2305177"/>
          </a:xfrm>
          <a:prstGeom prst="rect">
            <a:avLst/>
          </a:prstGeom>
        </p:spPr>
      </p:pic>
      <p:pic>
        <p:nvPicPr>
          <p:cNvPr id="5" name="Picture 4" descr="TestStr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306" y="4033521"/>
            <a:ext cx="2387600" cy="2032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5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quizzes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ungraded pop quizzes lead to the same active retrieval benefits as do graded pop quizzes? </a:t>
            </a:r>
          </a:p>
          <a:p>
            <a:r>
              <a:rPr lang="en-US" dirty="0" smtClean="0"/>
              <a:t>Do students in introductory psychology and upper division courses both benefit from quizzes?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85" y="4611929"/>
            <a:ext cx="2595700" cy="1453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826" y="3675866"/>
            <a:ext cx="1679159" cy="3012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Varied the presence and type of quiz</a:t>
            </a:r>
          </a:p>
          <a:p>
            <a:pPr lvl="1"/>
            <a:r>
              <a:rPr lang="en-US" dirty="0" smtClean="0"/>
              <a:t>Pop-quizzes </a:t>
            </a:r>
            <a:r>
              <a:rPr lang="en-US" sz="1800" dirty="0" smtClean="0"/>
              <a:t>(graded unannounced quizzes)</a:t>
            </a:r>
          </a:p>
          <a:p>
            <a:pPr lvl="1"/>
            <a:r>
              <a:rPr lang="en-US" dirty="0" smtClean="0"/>
              <a:t>Ungraded pop-quizzes </a:t>
            </a:r>
            <a:r>
              <a:rPr lang="en-US" sz="1800" dirty="0" smtClean="0"/>
              <a:t>(unannounced, ungraded quizzes)</a:t>
            </a:r>
          </a:p>
          <a:p>
            <a:pPr lvl="1"/>
            <a:r>
              <a:rPr lang="en-US" dirty="0" smtClean="0"/>
              <a:t>No quizzes</a:t>
            </a:r>
          </a:p>
          <a:p>
            <a:r>
              <a:rPr lang="en-US" dirty="0" smtClean="0"/>
              <a:t>Course level</a:t>
            </a:r>
          </a:p>
          <a:p>
            <a:pPr lvl="1"/>
            <a:r>
              <a:rPr lang="en-US" dirty="0" smtClean="0"/>
              <a:t>Upper division </a:t>
            </a:r>
            <a:r>
              <a:rPr lang="en-US" sz="1800" dirty="0" smtClean="0"/>
              <a:t>(Research Methods and </a:t>
            </a:r>
            <a:r>
              <a:rPr lang="en-US" sz="1800" dirty="0" smtClean="0"/>
              <a:t>Statistics II)</a:t>
            </a:r>
            <a:endParaRPr lang="en-US" sz="1800" dirty="0" smtClean="0"/>
          </a:p>
          <a:p>
            <a:pPr lvl="1"/>
            <a:r>
              <a:rPr lang="en-US" dirty="0" smtClean="0"/>
              <a:t>Lower Division </a:t>
            </a:r>
            <a:r>
              <a:rPr lang="en-US" sz="1800" dirty="0" smtClean="0"/>
              <a:t>(Intro.</a:t>
            </a:r>
            <a:r>
              <a:rPr lang="en-US" sz="1800" dirty="0" smtClean="0"/>
              <a:t> to </a:t>
            </a:r>
            <a:r>
              <a:rPr lang="en-US" sz="1800" dirty="0" smtClean="0"/>
              <a:t>Psych)</a:t>
            </a:r>
          </a:p>
          <a:p>
            <a:r>
              <a:rPr lang="en-US" dirty="0" smtClean="0"/>
              <a:t>Follow-up questionnaire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Quizzes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all multiple choice questions – 5 questions per quiz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none of the questions appeared on the final exam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Students were given feedback on their quiz performance – went over the questions and answers in class.</a:t>
            </a:r>
          </a:p>
          <a:p>
            <a:r>
              <a:rPr lang="en-US" dirty="0" smtClean="0"/>
              <a:t>Final Exam – cumulative final included material tested with quizzes, but not the same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blipFill rotWithShape="1">
          <a:blip r:embed="rId2">
            <a:alphaModFix amt="17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528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192" y="934720"/>
            <a:ext cx="7345363" cy="56997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/>
              <a:t>Quiz question</a:t>
            </a:r>
            <a:r>
              <a:rPr lang="en-US" sz="8000" dirty="0" smtClean="0"/>
              <a:t> </a:t>
            </a:r>
          </a:p>
          <a:p>
            <a:pPr lvl="0">
              <a:buNone/>
            </a:pPr>
            <a:r>
              <a:rPr lang="en-US" sz="7200" dirty="0" smtClean="0"/>
              <a:t> The </a:t>
            </a:r>
            <a:r>
              <a:rPr lang="en-US" sz="7200" i="1" dirty="0" smtClean="0"/>
              <a:t>fundamental attribution error</a:t>
            </a:r>
            <a:r>
              <a:rPr lang="en-US" sz="7200" dirty="0" smtClean="0"/>
              <a:t> refers to our tendency to underestimate the impact of  __________ and to overestimate the impact of ___________ in explaining the behavior of others.</a:t>
            </a:r>
          </a:p>
          <a:p>
            <a:pPr lvl="1">
              <a:buNone/>
            </a:pPr>
            <a:r>
              <a:rPr lang="en-US" sz="7200" dirty="0" smtClean="0"/>
              <a:t> a. Normative influences; informational influences</a:t>
            </a:r>
          </a:p>
          <a:p>
            <a:pPr lvl="1">
              <a:buNone/>
            </a:pPr>
            <a:r>
              <a:rPr lang="en-US" sz="7200" dirty="0" smtClean="0"/>
              <a:t> </a:t>
            </a:r>
            <a:r>
              <a:rPr lang="en-US" sz="7200" dirty="0" err="1" smtClean="0"/>
              <a:t>b</a:t>
            </a:r>
            <a:r>
              <a:rPr lang="en-US" sz="7200" dirty="0" smtClean="0"/>
              <a:t>. Informational influences; normative influences</a:t>
            </a:r>
          </a:p>
          <a:p>
            <a:pPr lvl="1">
              <a:buNone/>
            </a:pPr>
            <a:r>
              <a:rPr lang="en-US" sz="7200" dirty="0" smtClean="0"/>
              <a:t> </a:t>
            </a:r>
            <a:r>
              <a:rPr lang="en-US" sz="7200" dirty="0" err="1" smtClean="0"/>
              <a:t>c</a:t>
            </a:r>
            <a:r>
              <a:rPr lang="en-US" sz="7200" dirty="0" smtClean="0"/>
              <a:t>. Personal dispositions and traits; situational influences</a:t>
            </a:r>
          </a:p>
          <a:p>
            <a:pPr lvl="1">
              <a:buNone/>
            </a:pPr>
            <a:r>
              <a:rPr lang="en-US" sz="7200" dirty="0" smtClean="0"/>
              <a:t> </a:t>
            </a:r>
            <a:r>
              <a:rPr lang="en-US" sz="7200" dirty="0" err="1" smtClean="0"/>
              <a:t>d</a:t>
            </a:r>
            <a:r>
              <a:rPr lang="en-US" sz="7200" dirty="0" smtClean="0"/>
              <a:t>. Situational influences; personal dispositions and traits</a:t>
            </a:r>
          </a:p>
          <a:p>
            <a:pPr>
              <a:buNone/>
            </a:pPr>
            <a:r>
              <a:rPr lang="en-US" sz="11200" dirty="0" smtClean="0"/>
              <a:t>Final Exam Question</a:t>
            </a:r>
          </a:p>
          <a:p>
            <a:pPr>
              <a:buNone/>
            </a:pPr>
            <a:r>
              <a:rPr lang="en-US" sz="7200" dirty="0" smtClean="0"/>
              <a:t>When a television celebrity is seen outside of his or her television role we may be surprised at his/her actions because they differ from actions seen on his or her TV show. Most likely we are surprised at the way (</a:t>
            </a:r>
            <a:r>
              <a:rPr lang="en-US" sz="7200" dirty="0" err="1" smtClean="0"/>
              <a:t>s)he</a:t>
            </a:r>
            <a:r>
              <a:rPr lang="en-US" sz="7200" dirty="0" smtClean="0"/>
              <a:t> acts because…</a:t>
            </a:r>
          </a:p>
          <a:p>
            <a:pPr>
              <a:lnSpc>
                <a:spcPts val="1800"/>
              </a:lnSpc>
              <a:spcBef>
                <a:spcPts val="200"/>
              </a:spcBef>
              <a:buNone/>
            </a:pPr>
            <a:r>
              <a:rPr lang="en-US" sz="7200" dirty="0" smtClean="0"/>
              <a:t>	a. we are attributing his/her behavior to the self-serving bias.</a:t>
            </a:r>
          </a:p>
          <a:p>
            <a:pPr>
              <a:lnSpc>
                <a:spcPts val="1800"/>
              </a:lnSpc>
              <a:spcBef>
                <a:spcPts val="200"/>
              </a:spcBef>
              <a:buNone/>
            </a:pPr>
            <a:r>
              <a:rPr lang="en-US" sz="7200" dirty="0" smtClean="0"/>
              <a:t>	</a:t>
            </a:r>
            <a:r>
              <a:rPr lang="en-US" sz="7200" dirty="0" err="1" smtClean="0"/>
              <a:t>b</a:t>
            </a:r>
            <a:r>
              <a:rPr lang="en-US" sz="7200" dirty="0" smtClean="0"/>
              <a:t>. we are making the fundamental attribution error.</a:t>
            </a:r>
          </a:p>
          <a:p>
            <a:pPr>
              <a:lnSpc>
                <a:spcPts val="1800"/>
              </a:lnSpc>
              <a:spcBef>
                <a:spcPts val="200"/>
              </a:spcBef>
              <a:buNone/>
            </a:pPr>
            <a:r>
              <a:rPr lang="en-US" sz="7200" dirty="0" smtClean="0"/>
              <a:t>	</a:t>
            </a:r>
            <a:r>
              <a:rPr lang="en-US" sz="7200" dirty="0" err="1" smtClean="0"/>
              <a:t>c</a:t>
            </a:r>
            <a:r>
              <a:rPr lang="en-US" sz="7200" dirty="0" smtClean="0"/>
              <a:t>. we are experiencing a hallucination.</a:t>
            </a:r>
          </a:p>
          <a:p>
            <a:pPr>
              <a:lnSpc>
                <a:spcPts val="1800"/>
              </a:lnSpc>
              <a:spcBef>
                <a:spcPts val="200"/>
              </a:spcBef>
              <a:buNone/>
            </a:pPr>
            <a:r>
              <a:rPr lang="en-US" sz="7200" dirty="0" smtClean="0"/>
              <a:t>	</a:t>
            </a:r>
            <a:r>
              <a:rPr lang="en-US" sz="7200" dirty="0" err="1" smtClean="0"/>
              <a:t>d</a:t>
            </a:r>
            <a:r>
              <a:rPr lang="en-US" sz="7200" dirty="0" smtClean="0"/>
              <a:t>. we are experiencing a delusion.</a:t>
            </a:r>
          </a:p>
          <a:p>
            <a:pPr>
              <a:buNone/>
            </a:pPr>
            <a:r>
              <a:rPr lang="en-US" sz="6154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 – my students in Intro and Research Methods and Stats II – 140 Intro, 68 RMS.</a:t>
            </a:r>
          </a:p>
          <a:p>
            <a:r>
              <a:rPr lang="en-US" dirty="0" smtClean="0"/>
              <a:t>2 Factors –Quiz Type and Course Level</a:t>
            </a:r>
          </a:p>
          <a:p>
            <a:pPr lvl="1"/>
            <a:r>
              <a:rPr lang="en-US" dirty="0" smtClean="0"/>
              <a:t>Quiz Type – graded, ungraded, no quiz</a:t>
            </a:r>
          </a:p>
          <a:p>
            <a:pPr lvl="1"/>
            <a:r>
              <a:rPr lang="en-US" dirty="0" smtClean="0"/>
              <a:t>Course level – Intro vs. RMS</a:t>
            </a:r>
          </a:p>
          <a:p>
            <a:r>
              <a:rPr lang="en-US" dirty="0" smtClean="0"/>
              <a:t>Main Dependent Variable – performance on cumulative final exam.</a:t>
            </a:r>
          </a:p>
          <a:p>
            <a:r>
              <a:rPr lang="en-US" dirty="0" smtClean="0"/>
              <a:t>Follow-up Questionnaire – what did you think about the quizzes?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a 2 (course level) x 3 (quiz type) ANOVA. With cumulative final exam score as DV.</a:t>
            </a:r>
          </a:p>
          <a:p>
            <a:r>
              <a:rPr lang="en-US" dirty="0" smtClean="0"/>
              <a:t>No interaction between course level and quiz type, but </a:t>
            </a:r>
            <a:r>
              <a:rPr lang="en-US" i="1" dirty="0" smtClean="0"/>
              <a:t>F</a:t>
            </a:r>
            <a:r>
              <a:rPr lang="en-US" dirty="0" smtClean="0"/>
              <a:t>=2.21, </a:t>
            </a:r>
            <a:r>
              <a:rPr lang="en-US" i="1" dirty="0" smtClean="0"/>
              <a:t>p </a:t>
            </a:r>
            <a:r>
              <a:rPr lang="en-US" dirty="0" smtClean="0"/>
              <a:t>=.11.</a:t>
            </a:r>
          </a:p>
          <a:p>
            <a:r>
              <a:rPr lang="en-US" dirty="0" smtClean="0"/>
              <a:t>Main effect of course level, </a:t>
            </a:r>
            <a:r>
              <a:rPr lang="en-US" i="1" dirty="0" smtClean="0"/>
              <a:t>F</a:t>
            </a:r>
            <a:r>
              <a:rPr lang="en-US" dirty="0" smtClean="0"/>
              <a:t>(1, 202) = 18.92, </a:t>
            </a:r>
            <a:r>
              <a:rPr lang="en-US" i="1" dirty="0" err="1" smtClean="0"/>
              <a:t>p</a:t>
            </a:r>
            <a:r>
              <a:rPr lang="en-US" dirty="0" smtClean="0"/>
              <a:t>&lt;.001. The RMS students did better than intro students on cumulative final </a:t>
            </a:r>
            <a:r>
              <a:rPr lang="en-US" sz="1600" dirty="0" smtClean="0"/>
              <a:t>(85 vs. 77.8, respectively)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Marginal effect of Quizzes, </a:t>
            </a:r>
            <a:r>
              <a:rPr lang="en-US" i="1" dirty="0" smtClean="0"/>
              <a:t>F</a:t>
            </a:r>
            <a:r>
              <a:rPr lang="en-US" dirty="0" smtClean="0"/>
              <a:t>(1, 202) = 2.37, </a:t>
            </a:r>
            <a:r>
              <a:rPr lang="en-US" i="1" dirty="0" err="1" smtClean="0"/>
              <a:t>p</a:t>
            </a:r>
            <a:r>
              <a:rPr lang="en-US" dirty="0" smtClean="0"/>
              <a:t>=.096.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quiz type for each course level</a:t>
            </a:r>
          </a:p>
          <a:p>
            <a:r>
              <a:rPr lang="en-US" dirty="0" smtClean="0"/>
              <a:t>Intro -  there was an effect of quiz type on final exam performance, </a:t>
            </a:r>
            <a:r>
              <a:rPr lang="en-US" i="1" dirty="0" smtClean="0"/>
              <a:t>F</a:t>
            </a:r>
            <a:r>
              <a:rPr lang="en-US" dirty="0" smtClean="0"/>
              <a:t>(2, 139) = 3.82, </a:t>
            </a:r>
            <a:r>
              <a:rPr lang="en-US" i="1" dirty="0" err="1" smtClean="0"/>
              <a:t>p</a:t>
            </a:r>
            <a:r>
              <a:rPr lang="en-US" dirty="0" smtClean="0"/>
              <a:t>&lt;.05. </a:t>
            </a:r>
          </a:p>
          <a:p>
            <a:pPr lvl="1"/>
            <a:r>
              <a:rPr lang="en-US" dirty="0" smtClean="0"/>
              <a:t>Surprise – The ungraded quiz group had the best cumulative final exam scores. </a:t>
            </a:r>
          </a:p>
          <a:p>
            <a:r>
              <a:rPr lang="en-US" dirty="0" smtClean="0"/>
              <a:t>RMS– No effect of quiz type. </a:t>
            </a:r>
          </a:p>
          <a:p>
            <a:r>
              <a:rPr lang="en-US" dirty="0" smtClean="0"/>
              <a:t>However, the upperclassmen appeared to like the ungraded quizzes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06" y="1942843"/>
            <a:ext cx="6540199" cy="42647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End of the semester, 6 questions for students in the graded and ungraded quiz conditions.</a:t>
            </a:r>
          </a:p>
          <a:p>
            <a:r>
              <a:rPr lang="en-US" dirty="0" smtClean="0"/>
              <a:t>Each question response was on a 1-9 </a:t>
            </a:r>
            <a:r>
              <a:rPr lang="en-US" dirty="0" err="1" smtClean="0"/>
              <a:t>Likert</a:t>
            </a:r>
            <a:r>
              <a:rPr lang="en-US" dirty="0" smtClean="0"/>
              <a:t> Scale ranging from 1 – strongly disagree with this statement, 9 strongly agree with this statement. </a:t>
            </a:r>
          </a:p>
          <a:p>
            <a:r>
              <a:rPr lang="en-US" dirty="0" smtClean="0"/>
              <a:t>The inclusion of (</a:t>
            </a:r>
            <a:r>
              <a:rPr lang="en-US" dirty="0" err="1" smtClean="0"/>
              <a:t>un)graded</a:t>
            </a:r>
            <a:r>
              <a:rPr lang="en-US" dirty="0" smtClean="0"/>
              <a:t> pop quizzes in this course …</a:t>
            </a:r>
          </a:p>
          <a:p>
            <a:pPr lvl="1"/>
            <a:r>
              <a:rPr lang="en-US" dirty="0" smtClean="0"/>
              <a:t>Made me glad</a:t>
            </a:r>
          </a:p>
          <a:p>
            <a:pPr lvl="1"/>
            <a:r>
              <a:rPr lang="en-US" dirty="0" smtClean="0"/>
              <a:t>Made me study more</a:t>
            </a:r>
          </a:p>
          <a:p>
            <a:pPr lvl="1"/>
            <a:r>
              <a:rPr lang="en-US" dirty="0" smtClean="0"/>
              <a:t>Made me feel anxious about the class</a:t>
            </a:r>
          </a:p>
          <a:p>
            <a:pPr lvl="1"/>
            <a:r>
              <a:rPr lang="en-US" dirty="0" smtClean="0"/>
              <a:t>Improved my attendance </a:t>
            </a:r>
          </a:p>
          <a:p>
            <a:pPr lvl="1"/>
            <a:r>
              <a:rPr lang="en-US" dirty="0" smtClean="0"/>
              <a:t>Made me do better in the course</a:t>
            </a:r>
          </a:p>
          <a:p>
            <a:pPr lvl="1"/>
            <a:r>
              <a:rPr lang="en-US" dirty="0" smtClean="0"/>
              <a:t>I feel that my final grade in this course reflects my understanding of course material.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496" y="4377278"/>
            <a:ext cx="2019947" cy="2019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Methods and Stats students </a:t>
            </a:r>
            <a:r>
              <a:rPr lang="en-US" dirty="0" smtClean="0"/>
              <a:t>were overall more positive about quizzes than were Intro students</a:t>
            </a:r>
          </a:p>
          <a:p>
            <a:r>
              <a:rPr lang="en-US" dirty="0" smtClean="0"/>
              <a:t>Comparing students with graded vs. those with ungraded pop quizzes</a:t>
            </a:r>
          </a:p>
          <a:p>
            <a:pPr lvl="1"/>
            <a:r>
              <a:rPr lang="en-US" dirty="0" smtClean="0"/>
              <a:t>RMS– ungraded compared to graded group was more glad about quizzes, were less anxious, and felt that the quizzes made them do better.</a:t>
            </a:r>
          </a:p>
          <a:p>
            <a:pPr lvl="1"/>
            <a:r>
              <a:rPr lang="en-US" dirty="0" smtClean="0"/>
              <a:t>Intro – Ungraded quiz group was happier about the quizzes, were less anxious, but had worse attendance than the students with graded quizzes.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Quizzing 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Quizzes seem to help inexperienced students. </a:t>
            </a:r>
          </a:p>
          <a:p>
            <a:r>
              <a:rPr lang="en-US" dirty="0" smtClean="0"/>
              <a:t>However, ungraded quizzes appear to do the best job. </a:t>
            </a:r>
          </a:p>
          <a:p>
            <a:r>
              <a:rPr lang="en-US" dirty="0" smtClean="0"/>
              <a:t>Ungraded quizzes still require active retrieval, but do not increase student anxiety.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Testing Effect – The act of taking a test or forcing active retrieval leads to better retention than does taking no test or re-studying the same material </a:t>
            </a:r>
            <a:r>
              <a:rPr lang="en-US" sz="1600" dirty="0" smtClean="0"/>
              <a:t>(</a:t>
            </a:r>
            <a:r>
              <a:rPr lang="en-US" sz="1600" dirty="0" err="1" smtClean="0"/>
              <a:t>Roediger</a:t>
            </a:r>
            <a:r>
              <a:rPr lang="en-US" sz="1600" dirty="0" smtClean="0"/>
              <a:t>, </a:t>
            </a:r>
            <a:r>
              <a:rPr lang="en-US" sz="1600" dirty="0" err="1" smtClean="0"/>
              <a:t>Agarwal</a:t>
            </a:r>
            <a:r>
              <a:rPr lang="en-US" sz="1600" dirty="0" smtClean="0"/>
              <a:t>, McDaniel, &amp; McDermott., </a:t>
            </a:r>
            <a:r>
              <a:rPr lang="en-US" sz="1600" i="1" dirty="0" smtClean="0"/>
              <a:t>JEP: A</a:t>
            </a:r>
            <a:r>
              <a:rPr lang="en-US" sz="1600" dirty="0" smtClean="0"/>
              <a:t>, 2011).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ecagon 3"/>
          <p:cNvSpPr/>
          <p:nvPr/>
        </p:nvSpPr>
        <p:spPr>
          <a:xfrm>
            <a:off x="2100697" y="2616209"/>
            <a:ext cx="2186635" cy="381928"/>
          </a:xfrm>
          <a:prstGeom prst="decagon">
            <a:avLst/>
          </a:prstGeom>
          <a:solidFill>
            <a:srgbClr val="3366FF">
              <a:alpha val="49000"/>
            </a:srgbClr>
          </a:solidFill>
          <a:ln>
            <a:solidFill>
              <a:srgbClr val="3366FF">
                <a:alpha val="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Testing Effect was supported in these “real” settings. </a:t>
            </a:r>
          </a:p>
          <a:p>
            <a:r>
              <a:rPr lang="en-US" dirty="0" smtClean="0"/>
              <a:t>Interesting difference in testing effect between upper and lower division students. Intro students benefit more from repeated testing.</a:t>
            </a:r>
          </a:p>
          <a:p>
            <a:r>
              <a:rPr lang="en-US" dirty="0" smtClean="0"/>
              <a:t>Similar to what was found in Lawrence (2013) and Landrum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see if there is a difference in the testing effect between lower division and upper division students - this can be tested in the lab as well as additional classroom-based studies.</a:t>
            </a:r>
          </a:p>
          <a:p>
            <a:r>
              <a:rPr lang="en-US" dirty="0" smtClean="0"/>
              <a:t>Does anxiety produced by pop quizzes counteract the advantage of active retrieval?</a:t>
            </a:r>
          </a:p>
          <a:p>
            <a:pPr lvl="1"/>
            <a:r>
              <a:rPr lang="en-US" dirty="0" smtClean="0"/>
              <a:t>Some memory research indicates memory deficits </a:t>
            </a:r>
            <a:r>
              <a:rPr lang="en-US" smtClean="0"/>
              <a:t>from anxiety.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8226"/>
            <a:ext cx="7345363" cy="3931920"/>
          </a:xfrm>
        </p:spPr>
        <p:txBody>
          <a:bodyPr/>
          <a:lstStyle/>
          <a:p>
            <a:r>
              <a:rPr lang="en-US" dirty="0" smtClean="0"/>
              <a:t>Try to encourage active retrieval as much as possible</a:t>
            </a:r>
          </a:p>
          <a:p>
            <a:r>
              <a:rPr lang="en-US" dirty="0" smtClean="0"/>
              <a:t>We recommend building this retrieval into your course by using quizzes and cumulative exams</a:t>
            </a:r>
          </a:p>
          <a:p>
            <a:r>
              <a:rPr lang="en-US" dirty="0" smtClean="0"/>
              <a:t>Ungraded quizzes can be a way to get the benefits of active retrieval while not incurring the ire of students.</a:t>
            </a:r>
          </a:p>
          <a:p>
            <a:endParaRPr lang="en-US" dirty="0"/>
          </a:p>
        </p:txBody>
      </p:sp>
      <p:pic>
        <p:nvPicPr>
          <p:cNvPr id="4" name="Picture 3" descr="A+te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272" y="4402210"/>
            <a:ext cx="2269700" cy="2269700"/>
          </a:xfrm>
          <a:prstGeom prst="rect">
            <a:avLst/>
          </a:prstGeom>
        </p:spPr>
      </p:pic>
      <p:pic>
        <p:nvPicPr>
          <p:cNvPr id="5" name="Picture 4" descr="happyte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506" y="4402210"/>
            <a:ext cx="2204247" cy="202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 descr="2013-09-30 12.38.3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049" r="-20049"/>
          <a:stretch>
            <a:fillRect/>
          </a:stretch>
        </p:blipFill>
        <p:spPr>
          <a:xfrm>
            <a:off x="544271" y="1904443"/>
            <a:ext cx="8250567" cy="4416469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11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110927"/>
          </a:xfrm>
        </p:spPr>
        <p:txBody>
          <a:bodyPr/>
          <a:lstStyle/>
          <a:p>
            <a:r>
              <a:rPr lang="en-US" dirty="0" smtClean="0"/>
              <a:t>This is the key to improving retention </a:t>
            </a:r>
            <a:r>
              <a:rPr lang="en-US" sz="1600" dirty="0" smtClean="0"/>
              <a:t>(</a:t>
            </a:r>
            <a:r>
              <a:rPr lang="en-US" sz="1600" dirty="0" err="1" smtClean="0"/>
              <a:t>Karpicke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Roediger</a:t>
            </a:r>
            <a:r>
              <a:rPr lang="en-US" sz="1600" dirty="0" smtClean="0"/>
              <a:t>, </a:t>
            </a:r>
            <a:r>
              <a:rPr lang="en-US" sz="1600" i="1" dirty="0" smtClean="0"/>
              <a:t>Science,</a:t>
            </a:r>
            <a:r>
              <a:rPr lang="en-US" sz="1600" dirty="0" smtClean="0"/>
              <a:t> 2008). </a:t>
            </a:r>
            <a:r>
              <a:rPr lang="en-US" dirty="0" smtClean="0"/>
              <a:t>Testing is better than passive studying.</a:t>
            </a:r>
            <a:endParaRPr lang="en-US" sz="1600" dirty="0" smtClean="0"/>
          </a:p>
          <a:p>
            <a:r>
              <a:rPr lang="en-US" dirty="0" smtClean="0"/>
              <a:t>In what ways do students experience active retrieval of course material?</a:t>
            </a:r>
          </a:p>
          <a:p>
            <a:pPr lvl="1"/>
            <a:r>
              <a:rPr lang="en-US" sz="1400" dirty="0" smtClean="0"/>
              <a:t>Taking tests</a:t>
            </a:r>
          </a:p>
          <a:p>
            <a:pPr lvl="1"/>
            <a:r>
              <a:rPr lang="en-US" sz="1400" dirty="0" smtClean="0"/>
              <a:t>Quizzes</a:t>
            </a:r>
          </a:p>
          <a:p>
            <a:pPr lvl="1"/>
            <a:r>
              <a:rPr lang="en-US" sz="1400" dirty="0" smtClean="0"/>
              <a:t>Study techniques? Like what?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Encouraging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teachers, what are the best ways to encourage retrieval? What do you think that you can control the most?</a:t>
            </a:r>
          </a:p>
          <a:p>
            <a:pPr lvl="1"/>
            <a:r>
              <a:rPr lang="en-US" dirty="0" smtClean="0"/>
              <a:t>Taking tests</a:t>
            </a:r>
          </a:p>
          <a:p>
            <a:pPr lvl="1"/>
            <a:r>
              <a:rPr lang="en-US" dirty="0" smtClean="0"/>
              <a:t>Using quizzes</a:t>
            </a:r>
          </a:p>
          <a:p>
            <a:pPr lvl="1"/>
            <a:r>
              <a:rPr lang="en-US" dirty="0" smtClean="0"/>
              <a:t>Alter study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Encouraging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active retrieval within the course meetings by…</a:t>
            </a:r>
          </a:p>
          <a:p>
            <a:pPr lvl="1"/>
            <a:r>
              <a:rPr lang="en-US" dirty="0" smtClean="0"/>
              <a:t>Using cumulative exams (Lawrence, 2013) and/or cumulative final exams (Khanna, </a:t>
            </a:r>
            <a:r>
              <a:rPr lang="en-US" dirty="0" err="1" smtClean="0"/>
              <a:t>Badura</a:t>
            </a:r>
            <a:r>
              <a:rPr lang="en-US" dirty="0" smtClean="0"/>
              <a:t> </a:t>
            </a:r>
            <a:r>
              <a:rPr lang="en-US" dirty="0" err="1" smtClean="0"/>
              <a:t>Brack</a:t>
            </a:r>
            <a:r>
              <a:rPr lang="en-US" dirty="0" smtClean="0"/>
              <a:t>, &amp; </a:t>
            </a:r>
            <a:r>
              <a:rPr lang="en-US" dirty="0" err="1" smtClean="0"/>
              <a:t>Finken</a:t>
            </a:r>
            <a:r>
              <a:rPr lang="en-US" dirty="0" smtClean="0"/>
              <a:t>, 2013)</a:t>
            </a:r>
          </a:p>
          <a:p>
            <a:pPr lvl="1"/>
            <a:r>
              <a:rPr lang="en-US" dirty="0" smtClean="0"/>
              <a:t>Using quizzes in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Final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Cumulative Final Exams </a:t>
            </a:r>
          </a:p>
          <a:p>
            <a:r>
              <a:rPr lang="en-US" dirty="0" smtClean="0"/>
              <a:t>Usually include material that has been tested previously in the course. Thus, the final represents a repeated test of course material.</a:t>
            </a:r>
          </a:p>
          <a:p>
            <a:r>
              <a:rPr lang="en-US" dirty="0" smtClean="0"/>
              <a:t>So, students should retain more course-related information that was included on the cumulative final exam (and the midterm) when they are tested on it later.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Examinations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Impact of cumulative tests on retention of interest to at least two groups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Scholars of teaching and learning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researchers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Both groups have examined related questions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SoTL</a:t>
            </a:r>
            <a:r>
              <a:rPr lang="en-US" dirty="0"/>
              <a:t> – Balch (1998</a:t>
            </a:r>
            <a:r>
              <a:rPr lang="en-US" dirty="0" smtClean="0"/>
              <a:t>), Landrum </a:t>
            </a:r>
            <a:r>
              <a:rPr lang="en-US" dirty="0"/>
              <a:t>(2007</a:t>
            </a:r>
            <a:r>
              <a:rPr lang="en-US" dirty="0" smtClean="0"/>
              <a:t>), and Lawrence (2013)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researchers – </a:t>
            </a:r>
            <a:r>
              <a:rPr lang="en-US" dirty="0" err="1"/>
              <a:t>Roediger</a:t>
            </a:r>
            <a:r>
              <a:rPr lang="en-US" dirty="0"/>
              <a:t> and </a:t>
            </a:r>
            <a:r>
              <a:rPr lang="en-US" dirty="0" err="1"/>
              <a:t>Karpicke</a:t>
            </a:r>
            <a:r>
              <a:rPr lang="en-US" dirty="0"/>
              <a:t> (2006) and </a:t>
            </a:r>
            <a:r>
              <a:rPr lang="en-US" dirty="0" err="1"/>
              <a:t>Szpunar</a:t>
            </a:r>
            <a:r>
              <a:rPr lang="en-US" dirty="0"/>
              <a:t>, McDermott &amp; </a:t>
            </a:r>
            <a:r>
              <a:rPr lang="en-US" dirty="0" err="1"/>
              <a:t>Roediger</a:t>
            </a:r>
            <a:r>
              <a:rPr lang="en-US" dirty="0"/>
              <a:t> (2007)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3703</TotalTime>
  <Words>2903</Words>
  <Application>Microsoft Macintosh PowerPoint</Application>
  <PresentationFormat>On-screen Show (4:3)</PresentationFormat>
  <Paragraphs>267</Paragraphs>
  <Slides>43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Capital</vt:lpstr>
      <vt:lpstr>Cumulative Final Exams and Pop Quizzes</vt:lpstr>
      <vt:lpstr>Overview</vt:lpstr>
      <vt:lpstr>Motivation</vt:lpstr>
      <vt:lpstr>Testing Effect</vt:lpstr>
      <vt:lpstr>Active Retrieval</vt:lpstr>
      <vt:lpstr>Encouraging Retrieval</vt:lpstr>
      <vt:lpstr>Encouraging Retrieval</vt:lpstr>
      <vt:lpstr>Cumulative Final Exams</vt:lpstr>
      <vt:lpstr>Previous Examinations</vt:lpstr>
      <vt:lpstr>SoTL Study – Balch (1998)</vt:lpstr>
      <vt:lpstr>Landrum (2007)</vt:lpstr>
      <vt:lpstr>Lawrence (2013)</vt:lpstr>
      <vt:lpstr>Memory Research </vt:lpstr>
      <vt:lpstr>Roediger &amp; Karpicke (2006)</vt:lpstr>
      <vt:lpstr>Szpunar, McDermott &amp; Roediger (2007). </vt:lpstr>
      <vt:lpstr>Short- and Long-Term Effects of Cumulative Finals on Student Learning (Khanna et al., ToP, 2013)</vt:lpstr>
      <vt:lpstr>Experiment 1</vt:lpstr>
      <vt:lpstr>Method</vt:lpstr>
      <vt:lpstr>Results – Experiment 1</vt:lpstr>
      <vt:lpstr>Experiment 2</vt:lpstr>
      <vt:lpstr>Exp 2 “Long-term” follow-up</vt:lpstr>
      <vt:lpstr>Surveys Submitted</vt:lpstr>
      <vt:lpstr>Exp 2: Data </vt:lpstr>
      <vt:lpstr>Exp 2: Questions</vt:lpstr>
      <vt:lpstr>Exp 2 Results</vt:lpstr>
      <vt:lpstr>Exp 2 results, continued</vt:lpstr>
      <vt:lpstr>Cumulative Final Exams Conclusions</vt:lpstr>
      <vt:lpstr>Quizzing</vt:lpstr>
      <vt:lpstr>Pop-Quizzing</vt:lpstr>
      <vt:lpstr>Pop quizzes - Questions</vt:lpstr>
      <vt:lpstr>Design</vt:lpstr>
      <vt:lpstr>Materials</vt:lpstr>
      <vt:lpstr>Question Examples</vt:lpstr>
      <vt:lpstr>Methods </vt:lpstr>
      <vt:lpstr>Results</vt:lpstr>
      <vt:lpstr>Results (cont’d)</vt:lpstr>
      <vt:lpstr>Follow-up Questionnaire</vt:lpstr>
      <vt:lpstr>Questionnaire Summary</vt:lpstr>
      <vt:lpstr>Quizzing Conclusions </vt:lpstr>
      <vt:lpstr>Conclusions</vt:lpstr>
      <vt:lpstr>Future Directions</vt:lpstr>
      <vt:lpstr>Teaching Recommendations</vt:lpstr>
      <vt:lpstr>Questions?</vt:lpstr>
    </vt:vector>
  </TitlesOfParts>
  <Company>Creighton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Final Exams and Pop Quizzes</dc:title>
  <dc:creator>Khanna, Maya M.</dc:creator>
  <cp:lastModifiedBy>Khanna, Maya M.</cp:lastModifiedBy>
  <cp:revision>19</cp:revision>
  <dcterms:created xsi:type="dcterms:W3CDTF">2013-10-10T20:12:25Z</dcterms:created>
  <dcterms:modified xsi:type="dcterms:W3CDTF">2013-10-10T20:54:06Z</dcterms:modified>
</cp:coreProperties>
</file>